
<file path=[Content_Types].xml><?xml version="1.0" encoding="utf-8"?>
<Types xmlns="http://schemas.openxmlformats.org/package/2006/content-types">
  <Override PartName="/ppt/slideLayouts/slideLayout18.xml" ContentType="application/vnd.openxmlformats-officedocument.presentationml.slideLayout+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Layouts/slideLayout17.xml" ContentType="application/vnd.openxmlformats-officedocument.presentationml.slideLayout+xml"/>
  <Override PartName="/ppt/slideLayouts/slideLayout20.xml" ContentType="application/vnd.openxmlformats-officedocument.presentationml.slideLayout+xml"/>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03" r:id="rId1"/>
  </p:sldMasterIdLst>
  <p:sldIdLst>
    <p:sldId id="256" r:id="rId2"/>
    <p:sldId id="257" r:id="rId3"/>
    <p:sldId id="258" r:id="rId4"/>
    <p:sldId id="259" r:id="rId5"/>
    <p:sldId id="260" r:id="rId6"/>
    <p:sldId id="261" r:id="rId7"/>
    <p:sldId id="265" r:id="rId8"/>
    <p:sldId id="262" r:id="rId9"/>
    <p:sldId id="263" r:id="rId10"/>
    <p:sldId id="264"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78" d="100"/>
          <a:sy n="78" d="100"/>
        </p:scale>
        <p:origin x="-1216"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GB"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98752AE3-D6F7-AF40-8EAA-D5B94069B1E9}" type="datetimeFigureOut">
              <a:rPr lang="en-US" smtClean="0"/>
              <a:pPr/>
              <a:t>12/6/10</a:t>
            </a:fld>
            <a:endParaRPr lang="en-US" dirty="0"/>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dirty="0"/>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48827FD6-559C-B44C-98CE-C0A87F6AF779}"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5" name="Date Placeholder 4"/>
          <p:cNvSpPr>
            <a:spLocks noGrp="1"/>
          </p:cNvSpPr>
          <p:nvPr>
            <p:ph type="dt" sz="half" idx="10"/>
          </p:nvPr>
        </p:nvSpPr>
        <p:spPr/>
        <p:txBody>
          <a:bodyPr/>
          <a:lstStyle/>
          <a:p>
            <a:fld id="{98752AE3-D6F7-AF40-8EAA-D5B94069B1E9}" type="datetimeFigureOut">
              <a:rPr lang="en-US" smtClean="0"/>
              <a:pPr/>
              <a:t>12/6/10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827FD6-559C-B44C-98CE-C0A87F6AF779}" type="slidenum">
              <a:rPr lang="en-US" smtClean="0"/>
              <a:pPr/>
              <a:t>‹#›</a:t>
            </a:fld>
            <a:endParaRPr lang="en-US"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Date Placeholder 4"/>
          <p:cNvSpPr>
            <a:spLocks noGrp="1"/>
          </p:cNvSpPr>
          <p:nvPr>
            <p:ph type="dt" sz="half" idx="10"/>
          </p:nvPr>
        </p:nvSpPr>
        <p:spPr/>
        <p:txBody>
          <a:bodyPr/>
          <a:lstStyle/>
          <a:p>
            <a:fld id="{98752AE3-D6F7-AF40-8EAA-D5B94069B1E9}" type="datetimeFigureOut">
              <a:rPr lang="en-US" smtClean="0"/>
              <a:pPr/>
              <a:t>12/6/10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827FD6-559C-B44C-98CE-C0A87F6AF779}" type="slidenum">
              <a:rPr lang="en-US" smtClean="0"/>
              <a:pPr/>
              <a:t>‹#›</a:t>
            </a:fld>
            <a:endParaRPr lang="en-US" dirty="0"/>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98752AE3-D6F7-AF40-8EAA-D5B94069B1E9}" type="datetimeFigureOut">
              <a:rPr lang="en-US" smtClean="0"/>
              <a:pPr/>
              <a:t>12/6/10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827FD6-559C-B44C-98CE-C0A87F6AF779}"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752AE3-D6F7-AF40-8EAA-D5B94069B1E9}" type="datetimeFigureOut">
              <a:rPr lang="en-US" smtClean="0"/>
              <a:pPr/>
              <a:t>12/6/10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827FD6-559C-B44C-98CE-C0A87F6AF779}"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GB"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8752AE3-D6F7-AF40-8EAA-D5B94069B1E9}" type="datetimeFigureOut">
              <a:rPr lang="en-US" smtClean="0"/>
              <a:pPr/>
              <a:t>12/6/10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827FD6-559C-B44C-98CE-C0A87F6AF779}"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GB"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8752AE3-D6F7-AF40-8EAA-D5B94069B1E9}" type="datetimeFigureOut">
              <a:rPr lang="en-US" smtClean="0"/>
              <a:pPr/>
              <a:t>12/6/10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827FD6-559C-B44C-98CE-C0A87F6AF779}" type="slidenum">
              <a:rPr lang="en-US" smtClean="0"/>
              <a:pPr/>
              <a:t>‹#›</a:t>
            </a:fld>
            <a:endParaRPr lang="en-US" dirty="0"/>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GB" smtClean="0"/>
              <a:t>Click icon to add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GB" smtClean="0"/>
              <a:t>Click icon to add picture</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GB" smtClean="0"/>
              <a:t>Click icon to add picture</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GB"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8752AE3-D6F7-AF40-8EAA-D5B94069B1E9}" type="datetimeFigureOut">
              <a:rPr lang="en-US" smtClean="0"/>
              <a:pPr/>
              <a:t>12/6/10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827FD6-559C-B44C-98CE-C0A87F6AF779}"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GB"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8752AE3-D6F7-AF40-8EAA-D5B94069B1E9}" type="datetimeFigureOut">
              <a:rPr lang="en-US" smtClean="0"/>
              <a:pPr/>
              <a:t>12/6/10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827FD6-559C-B44C-98CE-C0A87F6AF779}" type="slidenum">
              <a:rPr lang="en-US" smtClean="0"/>
              <a:pPr/>
              <a:t>‹#›</a:t>
            </a:fld>
            <a:endParaRPr lang="en-US" dirty="0"/>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GB"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GB"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GB" smtClean="0"/>
              <a:t>Click icon to add picture</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GB" smtClean="0"/>
              <a:t>Click icon to add picture</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8752AE3-D6F7-AF40-8EAA-D5B94069B1E9}" type="datetimeFigureOut">
              <a:rPr lang="en-US" smtClean="0"/>
              <a:pPr/>
              <a:t>12/6/10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827FD6-559C-B44C-98CE-C0A87F6AF779}"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98752AE3-D6F7-AF40-8EAA-D5B94069B1E9}" type="datetimeFigureOut">
              <a:rPr lang="en-US" smtClean="0"/>
              <a:pPr/>
              <a:t>12/6/10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827FD6-559C-B44C-98CE-C0A87F6AF77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98752AE3-D6F7-AF40-8EAA-D5B94069B1E9}" type="datetimeFigureOut">
              <a:rPr lang="en-US" smtClean="0"/>
              <a:pPr/>
              <a:t>12/6/10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827FD6-559C-B44C-98CE-C0A87F6AF779}"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GB"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98752AE3-D6F7-AF40-8EAA-D5B94069B1E9}" type="datetimeFigureOut">
              <a:rPr lang="en-US" smtClean="0"/>
              <a:pPr/>
              <a:t>12/6/10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827FD6-559C-B44C-98CE-C0A87F6AF77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GB"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GB"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98752AE3-D6F7-AF40-8EAA-D5B94069B1E9}" type="datetimeFigureOut">
              <a:rPr lang="en-US" smtClean="0"/>
              <a:pPr/>
              <a:t>12/6/10</a:t>
            </a:fld>
            <a:endParaRPr lang="en-US" dirty="0"/>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48827FD6-559C-B44C-98CE-C0A87F6AF779}"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GB"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GB" smtClean="0"/>
              <a:t>Click to edit Master text styles</a:t>
            </a:r>
          </a:p>
        </p:txBody>
      </p:sp>
      <p:sp>
        <p:nvSpPr>
          <p:cNvPr id="4" name="Date Placeholder 3"/>
          <p:cNvSpPr>
            <a:spLocks noGrp="1"/>
          </p:cNvSpPr>
          <p:nvPr>
            <p:ph type="dt" sz="half" idx="10"/>
          </p:nvPr>
        </p:nvSpPr>
        <p:spPr/>
        <p:txBody>
          <a:bodyPr/>
          <a:lstStyle/>
          <a:p>
            <a:fld id="{98752AE3-D6F7-AF40-8EAA-D5B94069B1E9}" type="datetimeFigureOut">
              <a:rPr lang="en-US" smtClean="0"/>
              <a:pPr/>
              <a:t>12/6/10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827FD6-559C-B44C-98CE-C0A87F6AF779}"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GB"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GB"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98752AE3-D6F7-AF40-8EAA-D5B94069B1E9}" type="datetimeFigureOut">
              <a:rPr lang="en-US" smtClean="0"/>
              <a:pPr/>
              <a:t>12/6/10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827FD6-559C-B44C-98CE-C0A87F6AF779}"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GB"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GB" smtClean="0"/>
              <a:t>Click icon to add picture</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8752AE3-D6F7-AF40-8EAA-D5B94069B1E9}" type="datetimeFigureOut">
              <a:rPr lang="en-US" smtClean="0"/>
              <a:pPr/>
              <a:t>12/6/10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827FD6-559C-B44C-98CE-C0A87F6AF77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Date Placeholder 4"/>
          <p:cNvSpPr>
            <a:spLocks noGrp="1"/>
          </p:cNvSpPr>
          <p:nvPr>
            <p:ph type="dt" sz="half" idx="10"/>
          </p:nvPr>
        </p:nvSpPr>
        <p:spPr/>
        <p:txBody>
          <a:bodyPr/>
          <a:lstStyle/>
          <a:p>
            <a:fld id="{98752AE3-D6F7-AF40-8EAA-D5B94069B1E9}" type="datetimeFigureOut">
              <a:rPr lang="en-US" smtClean="0"/>
              <a:pPr/>
              <a:t>12/6/10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827FD6-559C-B44C-98CE-C0A87F6AF77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7" name="Date Placeholder 6"/>
          <p:cNvSpPr>
            <a:spLocks noGrp="1"/>
          </p:cNvSpPr>
          <p:nvPr>
            <p:ph type="dt" sz="half" idx="10"/>
          </p:nvPr>
        </p:nvSpPr>
        <p:spPr/>
        <p:txBody>
          <a:bodyPr/>
          <a:lstStyle/>
          <a:p>
            <a:fld id="{98752AE3-D6F7-AF40-8EAA-D5B94069B1E9}" type="datetimeFigureOut">
              <a:rPr lang="en-US" smtClean="0"/>
              <a:pPr/>
              <a:t>12/6/10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827FD6-559C-B44C-98CE-C0A87F6AF779}" type="slidenum">
              <a:rPr lang="en-US" smtClean="0"/>
              <a:pPr/>
              <a:t>‹#›</a:t>
            </a:fld>
            <a:endParaRPr lang="en-US" dirty="0"/>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Date Placeholder 4"/>
          <p:cNvSpPr>
            <a:spLocks noGrp="1"/>
          </p:cNvSpPr>
          <p:nvPr>
            <p:ph type="dt" sz="half" idx="10"/>
          </p:nvPr>
        </p:nvSpPr>
        <p:spPr/>
        <p:txBody>
          <a:bodyPr/>
          <a:lstStyle/>
          <a:p>
            <a:fld id="{98752AE3-D6F7-AF40-8EAA-D5B94069B1E9}" type="datetimeFigureOut">
              <a:rPr lang="en-US" smtClean="0"/>
              <a:pPr/>
              <a:t>12/6/10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827FD6-559C-B44C-98CE-C0A87F6AF779}" type="slidenum">
              <a:rPr lang="en-US" smtClean="0"/>
              <a:pPr/>
              <a:t>‹#›</a:t>
            </a:fld>
            <a:endParaRPr lang="en-US" dirty="0"/>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GB"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98752AE3-D6F7-AF40-8EAA-D5B94069B1E9}" type="datetimeFigureOut">
              <a:rPr lang="en-US" smtClean="0"/>
              <a:pPr/>
              <a:t>12/6/10</a:t>
            </a:fld>
            <a:endParaRPr lang="en-US" dirty="0"/>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dirty="0"/>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48827FD6-559C-B44C-98CE-C0A87F6AF77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gif"/></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22.png"/><Relationship Id="rId1" Type="http://schemas.openxmlformats.org/officeDocument/2006/relationships/slideLayout" Target="../slideLayouts/slideLayout4.xml"/><Relationship Id="rId2"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gif"/><Relationship Id="rId3" Type="http://schemas.openxmlformats.org/officeDocument/2006/relationships/image" Target="../media/image1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5.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 Id="rId3"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 Id="rId3"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Mexican Migration to the USA</a:t>
            </a:r>
            <a:endParaRPr lang="en-US" dirty="0"/>
          </a:p>
        </p:txBody>
      </p:sp>
      <p:sp>
        <p:nvSpPr>
          <p:cNvPr id="3" name="Subtitle 2"/>
          <p:cNvSpPr>
            <a:spLocks noGrp="1"/>
          </p:cNvSpPr>
          <p:nvPr>
            <p:ph type="subTitle" idx="1"/>
          </p:nvPr>
        </p:nvSpPr>
        <p:spPr/>
        <p:txBody>
          <a:bodyPr/>
          <a:lstStyle/>
          <a:p>
            <a:r>
              <a:rPr lang="en-US" dirty="0" smtClean="0"/>
              <a:t>Oscar and Marius</a:t>
            </a:r>
            <a:endParaRPr lang="en-US" dirty="0"/>
          </a:p>
        </p:txBody>
      </p:sp>
      <p:sp>
        <p:nvSpPr>
          <p:cNvPr id="8194" name="AutoShape 2" descr="http://blogs.venturacountystar.com/vcs/greenberg/archives/MexicoFlag502.gif"/>
          <p:cNvSpPr>
            <a:spLocks noChangeAspect="1" noChangeArrowheads="1"/>
          </p:cNvSpPr>
          <p:nvPr/>
        </p:nvSpPr>
        <p:spPr bwMode="auto">
          <a:xfrm>
            <a:off x="155575" y="-1325563"/>
            <a:ext cx="4019550" cy="27717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196" name="Picture 4" descr="MexicoFlag502.gif"/>
          <p:cNvPicPr>
            <a:picLocks noChangeAspect="1" noChangeArrowheads="1"/>
          </p:cNvPicPr>
          <p:nvPr/>
        </p:nvPicPr>
        <p:blipFill>
          <a:blip r:embed="rId2"/>
          <a:srcRect/>
          <a:stretch>
            <a:fillRect/>
          </a:stretch>
        </p:blipFill>
        <p:spPr bwMode="auto">
          <a:xfrm>
            <a:off x="2678049" y="352424"/>
            <a:ext cx="4019550" cy="27717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692462" y="0"/>
            <a:ext cx="7772400" cy="1362075"/>
          </a:xfrm>
        </p:spPr>
        <p:txBody>
          <a:bodyPr/>
          <a:lstStyle/>
          <a:p>
            <a:r>
              <a:rPr lang="en-US" dirty="0" smtClean="0"/>
              <a:t>Thank you for watching!!!</a:t>
            </a:r>
            <a:endParaRPr lang="en-US" dirty="0"/>
          </a:p>
        </p:txBody>
      </p:sp>
      <p:pic>
        <p:nvPicPr>
          <p:cNvPr id="6" name="Picture 5"/>
          <p:cNvPicPr>
            <a:picLocks noChangeAspect="1"/>
          </p:cNvPicPr>
          <p:nvPr/>
        </p:nvPicPr>
        <p:blipFill>
          <a:blip r:embed="rId2"/>
          <a:stretch>
            <a:fillRect/>
          </a:stretch>
        </p:blipFill>
        <p:spPr>
          <a:xfrm>
            <a:off x="0" y="1687677"/>
            <a:ext cx="3721100" cy="4953000"/>
          </a:xfrm>
          <a:prstGeom prst="rect">
            <a:avLst/>
          </a:prstGeom>
          <a:effectLst>
            <a:outerShdw blurRad="50800" dist="304800" dir="2700000">
              <a:srgbClr val="000000">
                <a:alpha val="43000"/>
              </a:srgbClr>
            </a:outerShdw>
          </a:effectLst>
        </p:spPr>
      </p:pic>
      <p:pic>
        <p:nvPicPr>
          <p:cNvPr id="7" name="Picture 4" descr="http://1.bp.blogspot.com/_ZsFQ2SifuyI/Sd10r-B-YuI/AAAAAAAAAHI/4BqX1sdsGag/s400/thumbsUp.jpg"/>
          <p:cNvPicPr>
            <a:picLocks noChangeAspect="1" noChangeArrowheads="1"/>
          </p:cNvPicPr>
          <p:nvPr/>
        </p:nvPicPr>
        <p:blipFill>
          <a:blip r:embed="rId3"/>
          <a:srcRect/>
          <a:stretch>
            <a:fillRect/>
          </a:stretch>
        </p:blipFill>
        <p:spPr bwMode="auto">
          <a:xfrm rot="10800000">
            <a:off x="5519313" y="3738360"/>
            <a:ext cx="2540000" cy="1992242"/>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a:blip r:embed="rId4"/>
          <a:stretch>
            <a:fillRect/>
          </a:stretch>
        </p:blipFill>
        <p:spPr>
          <a:xfrm>
            <a:off x="5519313" y="1731760"/>
            <a:ext cx="2540000" cy="20066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03238"/>
            <a:ext cx="7313613" cy="868362"/>
          </a:xfrm>
        </p:spPr>
        <p:txBody>
          <a:bodyPr/>
          <a:lstStyle/>
          <a:p>
            <a:r>
              <a:rPr lang="en-US" dirty="0" smtClean="0"/>
              <a:t>Push Factors from Mexico</a:t>
            </a:r>
            <a:endParaRPr lang="en-US" dirty="0"/>
          </a:p>
        </p:txBody>
      </p:sp>
      <p:sp>
        <p:nvSpPr>
          <p:cNvPr id="3" name="Content Placeholder 2"/>
          <p:cNvSpPr>
            <a:spLocks noGrp="1"/>
          </p:cNvSpPr>
          <p:nvPr>
            <p:ph idx="1"/>
          </p:nvPr>
        </p:nvSpPr>
        <p:spPr>
          <a:xfrm>
            <a:off x="914400" y="2158126"/>
            <a:ext cx="7313613" cy="4056062"/>
          </a:xfrm>
        </p:spPr>
        <p:txBody>
          <a:bodyPr>
            <a:normAutofit/>
          </a:bodyPr>
          <a:lstStyle/>
          <a:p>
            <a:r>
              <a:rPr lang="en-US" dirty="0" smtClean="0"/>
              <a:t>People need money – The Mexican Peso has a very low value, and Mexicans need to provide for their families. A Mexican will earn 6 times the amount in the USA than what he will in Mexico.</a:t>
            </a:r>
          </a:p>
          <a:p>
            <a:r>
              <a:rPr lang="en-US" dirty="0" smtClean="0"/>
              <a:t>Unemployment – In Mexico, the unemployment rate is very high. Mexicans will work for less pay and for more hours than </a:t>
            </a:r>
            <a:r>
              <a:rPr lang="en-US" dirty="0"/>
              <a:t>A</a:t>
            </a:r>
            <a:r>
              <a:rPr lang="en-US" dirty="0" smtClean="0"/>
              <a:t>mericans, so they can easily find a job.</a:t>
            </a:r>
          </a:p>
          <a:p>
            <a:pPr>
              <a:buNone/>
            </a:pPr>
            <a:r>
              <a:rPr lang="en-US" dirty="0" smtClean="0"/>
              <a:t> </a:t>
            </a:r>
            <a:endParaRPr lang="en-US" dirty="0"/>
          </a:p>
        </p:txBody>
      </p:sp>
      <p:pic>
        <p:nvPicPr>
          <p:cNvPr id="7170" name="Picture 2" descr="http://t3.gstatic.com/images?q=tbn:pQFT1Z5af4wWAM:http://www.biopoliticaltimes.org/img/original/push.gif&amp;t=1"/>
          <p:cNvPicPr>
            <a:picLocks noChangeAspect="1" noChangeArrowheads="1"/>
          </p:cNvPicPr>
          <p:nvPr/>
        </p:nvPicPr>
        <p:blipFill>
          <a:blip r:embed="rId2"/>
          <a:srcRect/>
          <a:stretch>
            <a:fillRect/>
          </a:stretch>
        </p:blipFill>
        <p:spPr bwMode="auto">
          <a:xfrm>
            <a:off x="6467475" y="0"/>
            <a:ext cx="2676525" cy="170497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647094" y="783156"/>
            <a:ext cx="7313613" cy="868362"/>
          </a:xfrm>
        </p:spPr>
        <p:txBody>
          <a:bodyPr/>
          <a:lstStyle/>
          <a:p>
            <a:r>
              <a:rPr lang="en-US" dirty="0" smtClean="0"/>
              <a:t>Pull factors in the USA</a:t>
            </a:r>
            <a:endParaRPr lang="en-US" dirty="0"/>
          </a:p>
        </p:txBody>
      </p:sp>
      <p:sp>
        <p:nvSpPr>
          <p:cNvPr id="3" name="Content Placeholder 2"/>
          <p:cNvSpPr>
            <a:spLocks noGrp="1"/>
          </p:cNvSpPr>
          <p:nvPr>
            <p:ph idx="1"/>
          </p:nvPr>
        </p:nvSpPr>
        <p:spPr>
          <a:xfrm>
            <a:off x="914400" y="2543878"/>
            <a:ext cx="7313613" cy="4056062"/>
          </a:xfrm>
        </p:spPr>
        <p:txBody>
          <a:bodyPr>
            <a:normAutofit/>
          </a:bodyPr>
          <a:lstStyle/>
          <a:p>
            <a:r>
              <a:rPr lang="en-US" dirty="0" smtClean="0"/>
              <a:t>Employment – Americans are happy to employ Mexican immigrants because they work longer hours and demand less pay.</a:t>
            </a:r>
          </a:p>
          <a:p>
            <a:r>
              <a:rPr lang="en-US" dirty="0" smtClean="0"/>
              <a:t>Money – Even though Mexicans demand less pay, on average they earn 6 times the amount of what they would have earned in Mexico.</a:t>
            </a:r>
          </a:p>
          <a:p>
            <a:r>
              <a:rPr lang="en-US" dirty="0" smtClean="0"/>
              <a:t>Family – Many Mexican families go to the States. Left-out family members will come and join them.</a:t>
            </a:r>
            <a:endParaRPr lang="en-US" dirty="0"/>
          </a:p>
        </p:txBody>
      </p:sp>
      <p:pic>
        <p:nvPicPr>
          <p:cNvPr id="6146" name="Picture 2" descr="http://www.hellskettlebells.co.uk/wp-content/uploads/2010/05/pull1.gif"/>
          <p:cNvPicPr>
            <a:picLocks noChangeAspect="1" noChangeArrowheads="1"/>
          </p:cNvPicPr>
          <p:nvPr/>
        </p:nvPicPr>
        <p:blipFill>
          <a:blip r:embed="rId2"/>
          <a:srcRect/>
          <a:stretch>
            <a:fillRect/>
          </a:stretch>
        </p:blipFill>
        <p:spPr bwMode="auto">
          <a:xfrm>
            <a:off x="0" y="0"/>
            <a:ext cx="3578860" cy="254387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Positive impacts on the USA</a:t>
            </a:r>
            <a:endParaRPr lang="en-US" dirty="0"/>
          </a:p>
        </p:txBody>
      </p:sp>
      <p:sp>
        <p:nvSpPr>
          <p:cNvPr id="3" name="Content Placeholder 2"/>
          <p:cNvSpPr>
            <a:spLocks noGrp="1"/>
          </p:cNvSpPr>
          <p:nvPr>
            <p:ph idx="1"/>
          </p:nvPr>
        </p:nvSpPr>
        <p:spPr>
          <a:xfrm>
            <a:off x="914400" y="1371600"/>
            <a:ext cx="7313613" cy="4056062"/>
          </a:xfrm>
        </p:spPr>
        <p:txBody>
          <a:bodyPr/>
          <a:lstStyle/>
          <a:p>
            <a:r>
              <a:rPr lang="en-US" dirty="0" smtClean="0"/>
              <a:t>The jobs that Mexican people are doing have a very low pay and are hard work. Americans would prefer not to do these jobs.</a:t>
            </a:r>
          </a:p>
          <a:p>
            <a:r>
              <a:rPr lang="en-US" dirty="0" smtClean="0"/>
              <a:t>The American population increases; therefore increasing tax income.</a:t>
            </a:r>
          </a:p>
          <a:p>
            <a:r>
              <a:rPr lang="en-US" dirty="0" smtClean="0"/>
              <a:t>More people in the country will mean more soldiers that are ready to call to arms.</a:t>
            </a:r>
            <a:endParaRPr lang="en-US" dirty="0"/>
          </a:p>
        </p:txBody>
      </p:sp>
      <p:pic>
        <p:nvPicPr>
          <p:cNvPr id="5122" name="Picture 2" descr="http://www.topnews.in/files/US-flag.jpg"/>
          <p:cNvPicPr>
            <a:picLocks noChangeAspect="1" noChangeArrowheads="1"/>
          </p:cNvPicPr>
          <p:nvPr/>
        </p:nvPicPr>
        <p:blipFill>
          <a:blip r:embed="rId2"/>
          <a:srcRect/>
          <a:stretch>
            <a:fillRect/>
          </a:stretch>
        </p:blipFill>
        <p:spPr bwMode="auto">
          <a:xfrm>
            <a:off x="722375" y="4533640"/>
            <a:ext cx="2761615" cy="2324360"/>
          </a:xfrm>
          <a:prstGeom prst="rect">
            <a:avLst/>
          </a:prstGeom>
          <a:ln>
            <a:noFill/>
          </a:ln>
          <a:effectLst>
            <a:outerShdw blurRad="292100" dist="139700" dir="2700000" algn="tl" rotWithShape="0">
              <a:srgbClr val="333333">
                <a:alpha val="65000"/>
              </a:srgbClr>
            </a:outerShdw>
          </a:effectLst>
        </p:spPr>
      </p:pic>
      <p:pic>
        <p:nvPicPr>
          <p:cNvPr id="5124" name="Picture 4" descr="http://1.bp.blogspot.com/_ZsFQ2SifuyI/Sd10r-B-YuI/AAAAAAAAAHI/4BqX1sdsGag/s400/thumbsUp.jpg"/>
          <p:cNvPicPr>
            <a:picLocks noChangeAspect="1" noChangeArrowheads="1"/>
          </p:cNvPicPr>
          <p:nvPr/>
        </p:nvPicPr>
        <p:blipFill>
          <a:blip r:embed="rId3"/>
          <a:srcRect/>
          <a:stretch>
            <a:fillRect/>
          </a:stretch>
        </p:blipFill>
        <p:spPr bwMode="auto">
          <a:xfrm>
            <a:off x="5440680" y="4216161"/>
            <a:ext cx="3419856" cy="2641839"/>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731630" y="503238"/>
            <a:ext cx="7313613" cy="868362"/>
          </a:xfrm>
        </p:spPr>
        <p:txBody>
          <a:bodyPr>
            <a:normAutofit fontScale="90000"/>
          </a:bodyPr>
          <a:lstStyle/>
          <a:p>
            <a:r>
              <a:rPr lang="en-US" dirty="0" smtClean="0"/>
              <a:t>Intervening </a:t>
            </a:r>
            <a:br>
              <a:rPr lang="en-US" dirty="0" smtClean="0"/>
            </a:br>
            <a:r>
              <a:rPr lang="en-US" dirty="0" smtClean="0"/>
              <a:t>Obstacles to Migration</a:t>
            </a:r>
            <a:endParaRPr lang="en-US" dirty="0"/>
          </a:p>
        </p:txBody>
      </p:sp>
      <p:sp>
        <p:nvSpPr>
          <p:cNvPr id="3" name="Content Placeholder 2"/>
          <p:cNvSpPr>
            <a:spLocks noGrp="1"/>
          </p:cNvSpPr>
          <p:nvPr>
            <p:ph idx="1"/>
          </p:nvPr>
        </p:nvSpPr>
        <p:spPr>
          <a:xfrm>
            <a:off x="1" y="3167698"/>
            <a:ext cx="9144000" cy="3690302"/>
          </a:xfrm>
        </p:spPr>
        <p:txBody>
          <a:bodyPr>
            <a:normAutofit/>
          </a:bodyPr>
          <a:lstStyle/>
          <a:p>
            <a:r>
              <a:rPr lang="en-US" dirty="0" smtClean="0"/>
              <a:t>The border patrol: Many Mexicans can’t get green cards because the US want to control their population. If they don’t get their green cards, they must scale the walls and fences that lie along the border.</a:t>
            </a:r>
          </a:p>
          <a:p>
            <a:r>
              <a:rPr lang="en-US" dirty="0" smtClean="0"/>
              <a:t>The Rio Grande and the Arizona Desert: Are two big obstacles for illegal immigrants to cross. If they don’t get their green cards, and enter the country illegally, they will easily die in the currents of the river, and the scorching heat of the desert.</a:t>
            </a:r>
            <a:endParaRPr lang="en-US" dirty="0"/>
          </a:p>
        </p:txBody>
      </p:sp>
      <p:pic>
        <p:nvPicPr>
          <p:cNvPr id="4098" name="Picture 2" descr="http://junialeigh.files.wordpress.com/2010/09/obstacle.jpg"/>
          <p:cNvPicPr>
            <a:picLocks noChangeAspect="1" noChangeArrowheads="1"/>
          </p:cNvPicPr>
          <p:nvPr/>
        </p:nvPicPr>
        <p:blipFill>
          <a:blip r:embed="rId2"/>
          <a:srcRect/>
          <a:stretch>
            <a:fillRect/>
          </a:stretch>
        </p:blipFill>
        <p:spPr bwMode="auto">
          <a:xfrm>
            <a:off x="0" y="0"/>
            <a:ext cx="3986784" cy="299008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Negative impacts on USA</a:t>
            </a:r>
            <a:endParaRPr lang="en-US" dirty="0"/>
          </a:p>
        </p:txBody>
      </p:sp>
      <p:sp>
        <p:nvSpPr>
          <p:cNvPr id="3" name="Content Placeholder 2"/>
          <p:cNvSpPr>
            <a:spLocks noGrp="1"/>
          </p:cNvSpPr>
          <p:nvPr>
            <p:ph idx="1"/>
          </p:nvPr>
        </p:nvSpPr>
        <p:spPr>
          <a:xfrm>
            <a:off x="312822" y="1735137"/>
            <a:ext cx="5656178" cy="2798503"/>
          </a:xfrm>
        </p:spPr>
        <p:txBody>
          <a:bodyPr>
            <a:normAutofit fontScale="92500" lnSpcReduction="10000"/>
          </a:bodyPr>
          <a:lstStyle/>
          <a:p>
            <a:r>
              <a:rPr lang="en-US" dirty="0" smtClean="0"/>
              <a:t>Many illegal immigrants come, so their taxes aren’t paid, and the schools are becoming full of illegal children.</a:t>
            </a:r>
          </a:p>
          <a:p>
            <a:r>
              <a:rPr lang="en-US" dirty="0" smtClean="0"/>
              <a:t>Many families can’t get a green card for everyone, so they come in illegally.</a:t>
            </a:r>
          </a:p>
          <a:p>
            <a:r>
              <a:rPr lang="en-US" dirty="0" smtClean="0"/>
              <a:t>The country will become over-populated if there are too many immigrants.</a:t>
            </a:r>
            <a:endParaRPr lang="en-US" dirty="0"/>
          </a:p>
        </p:txBody>
      </p:sp>
      <p:pic>
        <p:nvPicPr>
          <p:cNvPr id="4" name="Picture 3"/>
          <p:cNvPicPr>
            <a:picLocks noChangeAspect="1"/>
          </p:cNvPicPr>
          <p:nvPr/>
        </p:nvPicPr>
        <p:blipFill>
          <a:blip r:embed="rId2"/>
          <a:stretch>
            <a:fillRect/>
          </a:stretch>
        </p:blipFill>
        <p:spPr>
          <a:xfrm>
            <a:off x="5969000" y="2540000"/>
            <a:ext cx="3175000" cy="4318000"/>
          </a:xfrm>
          <a:prstGeom prst="rect">
            <a:avLst/>
          </a:prstGeom>
        </p:spPr>
      </p:pic>
      <p:pic>
        <p:nvPicPr>
          <p:cNvPr id="5" name="Picture 2" descr="http://www.topnews.in/files/US-flag.jpg"/>
          <p:cNvPicPr>
            <a:picLocks noChangeAspect="1" noChangeArrowheads="1"/>
          </p:cNvPicPr>
          <p:nvPr/>
        </p:nvPicPr>
        <p:blipFill>
          <a:blip r:embed="rId3"/>
          <a:srcRect/>
          <a:stretch>
            <a:fillRect/>
          </a:stretch>
        </p:blipFill>
        <p:spPr bwMode="auto">
          <a:xfrm>
            <a:off x="722375" y="4533640"/>
            <a:ext cx="2761615" cy="232436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1906239" y="0"/>
            <a:ext cx="5334000" cy="1069033"/>
          </a:xfrm>
        </p:spPr>
        <p:txBody>
          <a:bodyPr/>
          <a:lstStyle/>
          <a:p>
            <a:r>
              <a:rPr lang="en-US" dirty="0" smtClean="0"/>
              <a:t> US                Mexico</a:t>
            </a:r>
            <a:endParaRPr lang="en-US" dirty="0"/>
          </a:p>
        </p:txBody>
      </p:sp>
      <p:pic>
        <p:nvPicPr>
          <p:cNvPr id="7" name="Picture 6"/>
          <p:cNvPicPr>
            <a:picLocks noChangeAspect="1"/>
          </p:cNvPicPr>
          <p:nvPr/>
        </p:nvPicPr>
        <p:blipFill>
          <a:blip r:embed="rId2"/>
          <a:stretch>
            <a:fillRect/>
          </a:stretch>
        </p:blipFill>
        <p:spPr>
          <a:xfrm>
            <a:off x="1269173" y="1412743"/>
            <a:ext cx="6720007" cy="4483505"/>
          </a:xfrm>
          <a:prstGeom prst="rect">
            <a:avLst/>
          </a:prstGeom>
        </p:spPr>
      </p:pic>
      <p:sp>
        <p:nvSpPr>
          <p:cNvPr id="8" name="TextBox 7"/>
          <p:cNvSpPr txBox="1"/>
          <p:nvPr/>
        </p:nvSpPr>
        <p:spPr>
          <a:xfrm>
            <a:off x="1269173" y="6105045"/>
            <a:ext cx="6720007" cy="369332"/>
          </a:xfrm>
          <a:prstGeom prst="rect">
            <a:avLst/>
          </a:prstGeom>
          <a:noFill/>
        </p:spPr>
        <p:txBody>
          <a:bodyPr wrap="square" rtlCol="0">
            <a:spAutoFit/>
          </a:bodyPr>
          <a:lstStyle/>
          <a:p>
            <a:r>
              <a:rPr lang="en-US" dirty="0" smtClean="0"/>
              <a:t>The Border between the United States and Mexico</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Positive Impacts on Mexico</a:t>
            </a:r>
            <a:endParaRPr lang="en-US" dirty="0"/>
          </a:p>
        </p:txBody>
      </p:sp>
      <p:sp>
        <p:nvSpPr>
          <p:cNvPr id="3" name="Content Placeholder 2"/>
          <p:cNvSpPr>
            <a:spLocks noGrp="1"/>
          </p:cNvSpPr>
          <p:nvPr>
            <p:ph idx="1"/>
          </p:nvPr>
        </p:nvSpPr>
        <p:spPr>
          <a:xfrm>
            <a:off x="914400" y="1735138"/>
            <a:ext cx="7313613" cy="2481023"/>
          </a:xfrm>
        </p:spPr>
        <p:txBody>
          <a:bodyPr>
            <a:normAutofit fontScale="85000" lnSpcReduction="10000"/>
          </a:bodyPr>
          <a:lstStyle/>
          <a:p>
            <a:r>
              <a:rPr lang="en-US" dirty="0" smtClean="0"/>
              <a:t>Money is sent back to families in Mexico from immigrants in the USA. This helps the poverty in Mexico which has killed so many.</a:t>
            </a:r>
          </a:p>
          <a:p>
            <a:r>
              <a:rPr lang="en-US" dirty="0" smtClean="0"/>
              <a:t>Families can live there legally, but they will need a steady income from someone in the US so that they will live good lives.</a:t>
            </a:r>
          </a:p>
          <a:p>
            <a:r>
              <a:rPr lang="en-US" dirty="0" smtClean="0"/>
              <a:t>The education in the States is much better than in Mexico, so children get more opportunities coming into adulthood.</a:t>
            </a:r>
            <a:endParaRPr lang="en-US" dirty="0"/>
          </a:p>
        </p:txBody>
      </p:sp>
      <p:pic>
        <p:nvPicPr>
          <p:cNvPr id="4" name="Picture 4" descr="http://1.bp.blogspot.com/_ZsFQ2SifuyI/Sd10r-B-YuI/AAAAAAAAAHI/4BqX1sdsGag/s400/thumbsUp.jpg"/>
          <p:cNvPicPr>
            <a:picLocks noChangeAspect="1" noChangeArrowheads="1"/>
          </p:cNvPicPr>
          <p:nvPr/>
        </p:nvPicPr>
        <p:blipFill>
          <a:blip r:embed="rId2"/>
          <a:srcRect/>
          <a:stretch>
            <a:fillRect/>
          </a:stretch>
        </p:blipFill>
        <p:spPr bwMode="auto">
          <a:xfrm>
            <a:off x="4808157" y="4216161"/>
            <a:ext cx="3419856" cy="2641839"/>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3"/>
          <a:stretch>
            <a:fillRect/>
          </a:stretch>
        </p:blipFill>
        <p:spPr>
          <a:xfrm>
            <a:off x="914400" y="4216161"/>
            <a:ext cx="2641840" cy="264184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 y="503238"/>
            <a:ext cx="6724316" cy="868362"/>
          </a:xfrm>
        </p:spPr>
        <p:txBody>
          <a:bodyPr/>
          <a:lstStyle/>
          <a:p>
            <a:r>
              <a:rPr lang="en-US" dirty="0" smtClean="0"/>
              <a:t>Negative impacts on Mexico</a:t>
            </a:r>
            <a:endParaRPr lang="en-US" dirty="0"/>
          </a:p>
        </p:txBody>
      </p:sp>
      <p:sp>
        <p:nvSpPr>
          <p:cNvPr id="3" name="Content Placeholder 2"/>
          <p:cNvSpPr>
            <a:spLocks noGrp="1"/>
          </p:cNvSpPr>
          <p:nvPr>
            <p:ph idx="1"/>
          </p:nvPr>
        </p:nvSpPr>
        <p:spPr>
          <a:xfrm>
            <a:off x="459875" y="1735138"/>
            <a:ext cx="5054600" cy="4815388"/>
          </a:xfrm>
        </p:spPr>
        <p:txBody>
          <a:bodyPr>
            <a:normAutofit/>
          </a:bodyPr>
          <a:lstStyle/>
          <a:p>
            <a:r>
              <a:rPr lang="en-US" dirty="0" smtClean="0"/>
              <a:t>Many Mexican Men go to the US. This leaves the women with a very small choice of an ideal husband.</a:t>
            </a:r>
          </a:p>
          <a:p>
            <a:r>
              <a:rPr lang="en-US" dirty="0" smtClean="0"/>
              <a:t>Because many families go to the US, the older generation stays in Mexico, and the country’s population is slowly ageing before it dies out.</a:t>
            </a:r>
          </a:p>
          <a:p>
            <a:r>
              <a:rPr lang="en-US" dirty="0" smtClean="0"/>
              <a:t>Because many Mexicans are leaving; the population will end up with more immigrants than Mexicans.</a:t>
            </a:r>
            <a:endParaRPr lang="en-US" dirty="0"/>
          </a:p>
        </p:txBody>
      </p:sp>
      <p:pic>
        <p:nvPicPr>
          <p:cNvPr id="4" name="Picture 3"/>
          <p:cNvPicPr>
            <a:picLocks noChangeAspect="1"/>
          </p:cNvPicPr>
          <p:nvPr/>
        </p:nvPicPr>
        <p:blipFill>
          <a:blip r:embed="rId2"/>
          <a:stretch>
            <a:fillRect/>
          </a:stretch>
        </p:blipFill>
        <p:spPr>
          <a:xfrm>
            <a:off x="6724316" y="0"/>
            <a:ext cx="2419684" cy="2419684"/>
          </a:xfrm>
          <a:prstGeom prst="rect">
            <a:avLst/>
          </a:prstGeom>
        </p:spPr>
      </p:pic>
      <p:pic>
        <p:nvPicPr>
          <p:cNvPr id="5" name="Picture 4"/>
          <p:cNvPicPr>
            <a:picLocks noChangeAspect="1"/>
          </p:cNvPicPr>
          <p:nvPr/>
        </p:nvPicPr>
        <p:blipFill>
          <a:blip r:embed="rId3"/>
          <a:stretch>
            <a:fillRect/>
          </a:stretch>
        </p:blipFill>
        <p:spPr>
          <a:xfrm>
            <a:off x="5969000" y="2540000"/>
            <a:ext cx="3175000" cy="43180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74</TotalTime>
  <Words>531</Words>
  <Application>Microsoft Macintosh PowerPoint</Application>
  <PresentationFormat>On-screen Show (4:3)</PresentationFormat>
  <Paragraphs>32</Paragraphs>
  <Slides>10</Slides>
  <Notes>0</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Inkwell</vt:lpstr>
      <vt:lpstr>Mexican Migration to the USA</vt:lpstr>
      <vt:lpstr>Push Factors from Mexico</vt:lpstr>
      <vt:lpstr>Pull factors in the USA</vt:lpstr>
      <vt:lpstr>Positive impacts on the USA</vt:lpstr>
      <vt:lpstr>Intervening  Obstacles to Migration</vt:lpstr>
      <vt:lpstr>Negative impacts on USA</vt:lpstr>
      <vt:lpstr> US                Mexico</vt:lpstr>
      <vt:lpstr>Positive Impacts on Mexico</vt:lpstr>
      <vt:lpstr>Negative impacts on Mexico</vt:lpstr>
      <vt:lpstr>Thank you for watching!!!</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Mexican Migration to the USA</dc:title>
  <dc:creator>Oscar Bystedt</dc:creator>
  <cp:lastModifiedBy>Oscar Bystedt</cp:lastModifiedBy>
  <cp:revision>10</cp:revision>
  <dcterms:created xsi:type="dcterms:W3CDTF">2010-12-06T16:17:57Z</dcterms:created>
  <dcterms:modified xsi:type="dcterms:W3CDTF">2010-12-06T16:40:11Z</dcterms:modified>
</cp:coreProperties>
</file>